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714a31e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714a31e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0714a31e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0714a31e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0714a31e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0714a31e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714a31e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714a31e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714a31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714a31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fe945a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fe945a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714a31e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714a31e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714a31e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714a31e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714a31e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714a31e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0714a31e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0714a31e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0714a31e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0714a31e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0714a31e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0714a31e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714a31e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714a31e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714a31e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714a31e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714a31e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714a31e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eb.archive.org/web/20160408122443/http://www.nvidia.com/object/gpu.html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www.youtube.com/watch?v=zKH2BXzeQIU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www.youtube.com/watch?v=zKH2BXzeQI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 Cards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71900" y="1919075"/>
            <a:ext cx="42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1999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</a:t>
            </a:r>
            <a:r>
              <a:rPr b="1" lang="en"/>
              <a:t>GeForce 256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World’s first 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Nvidia defined</a:t>
            </a:r>
            <a:r>
              <a:rPr lang="en"/>
              <a:t> graphics processing unit: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Single-chip processor with integrated transform, lighting, triangle setup/clipping, and rendering engines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million polygons/second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385" y="1919075"/>
            <a:ext cx="2065375" cy="11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0625" y="3195875"/>
            <a:ext cx="2692899" cy="15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6202725" y="4697400"/>
            <a:ext cx="1148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Grass 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480" y="3228053"/>
            <a:ext cx="835315" cy="68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71900" y="1919075"/>
            <a:ext cx="4268400" cy="28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2000 - 2006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Rivalry between ATI and Nvidia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company delivered newer and newer graphics features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the same time, each new product adapted to the existing improvements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became commonplace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800" y="2199125"/>
            <a:ext cx="1620364" cy="115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037" y="3574682"/>
            <a:ext cx="1564613" cy="1153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71900" y="1919075"/>
            <a:ext cx="4732800" cy="28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2006 - present day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only for graphics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Era of general purpose GPUs (GPGPU)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Cuda (2007)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OpenCL (2009)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Besides graphics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Scientific data processing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mining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Statistics, linear algebra...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75" y="1816075"/>
            <a:ext cx="1891524" cy="11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675" y="3526850"/>
            <a:ext cx="2439674" cy="13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75" y="3483750"/>
            <a:ext cx="2143150" cy="130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675" y="2035948"/>
            <a:ext cx="1592600" cy="13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aspects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graphics cards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On-board cards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Laptops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Office 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Discrete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Additional hardware piece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High-performance applications (games)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538" y="3386350"/>
            <a:ext cx="2660676" cy="12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6320275" y="4629275"/>
            <a:ext cx="247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GeForce GTX 1180 (&gt; 1000€)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50" y="1840316"/>
            <a:ext cx="2842150" cy="146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3332400" y="3303200"/>
            <a:ext cx="247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Laptop graphics 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5">
            <a:alphaModFix/>
          </a:blip>
          <a:srcRect b="11981" l="0" r="0" t="13734"/>
          <a:stretch/>
        </p:blipFill>
        <p:spPr>
          <a:xfrm>
            <a:off x="6678450" y="1249825"/>
            <a:ext cx="1900850" cy="141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6411025" y="2661750"/>
            <a:ext cx="247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GeForce GTX 960 (~ 150€)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8064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3005475" y="152400"/>
            <a:ext cx="57909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This is only a small part of the components of a GPU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High level of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parallelism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High clock frequencies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High memory bandwidths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633" y="1741025"/>
            <a:ext cx="4776576" cy="31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6957525" y="843000"/>
            <a:ext cx="1814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Prefer bandwidth over memory size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71900" y="1919075"/>
            <a:ext cx="3999900" cy="29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Graphics processing unit (GPU)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transformations: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Coordinate transformations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Clipping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Color computations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Algorithms</a:t>
            </a: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Nothing that couldn’t be done by the CPU, but…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millions of pixels at high frame rates!</a:t>
            </a:r>
            <a:endParaRPr/>
          </a:p>
        </p:txBody>
      </p:sp>
      <p:sp>
        <p:nvSpPr>
          <p:cNvPr id="191" name="Google Shape;191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 (video memory)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storage: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Buffers of vertex attributes: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Texture coordinates</a:t>
            </a:r>
            <a:endParaRPr/>
          </a:p>
          <a:p>
            <a:pPr indent="-3048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Surface normals...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Buffers of pixels: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Albedo textures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Normal maps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Environment maps...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graphics card?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5771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graphics card is a piece of computer hardware that produces the images we can see on a display.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them, we convert data into a format that a monitor understand.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better the graphics card, the faster and smoother applications will run.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Simulators</a:t>
            </a:r>
            <a:endParaRPr/>
          </a:p>
        </p:txBody>
      </p:sp>
      <p:pic>
        <p:nvPicPr>
          <p:cNvPr id="75" name="Google Shape;75;p14" title="what is a graphics card feature"/>
          <p:cNvPicPr preferRelativeResize="0"/>
          <p:nvPr/>
        </p:nvPicPr>
        <p:blipFill rotWithShape="1">
          <a:blip r:embed="rId3">
            <a:alphaModFix/>
          </a:blip>
          <a:srcRect b="13318" l="19193" r="17063" t="14059"/>
          <a:stretch/>
        </p:blipFill>
        <p:spPr>
          <a:xfrm>
            <a:off x="6243600" y="2147675"/>
            <a:ext cx="2675774" cy="2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graphics card?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Basically, in the last years, graphics cards have allowed moving from </a:t>
            </a:r>
            <a:r>
              <a:rPr b="1" lang="en"/>
              <a:t>a</a:t>
            </a:r>
            <a:r>
              <a:rPr lang="en"/>
              <a:t> to </a:t>
            </a:r>
            <a:r>
              <a:rPr b="1" lang="en"/>
              <a:t>b</a:t>
            </a:r>
            <a:endParaRPr b="1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25" y="2419350"/>
            <a:ext cx="3045834" cy="22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450" y="2419343"/>
            <a:ext cx="4057251" cy="22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530438" y="4654850"/>
            <a:ext cx="1099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2400"/>
          </a:p>
        </p:txBody>
      </p:sp>
      <p:sp>
        <p:nvSpPr>
          <p:cNvPr id="85" name="Google Shape;85;p15"/>
          <p:cNvSpPr txBox="1"/>
          <p:nvPr/>
        </p:nvSpPr>
        <p:spPr>
          <a:xfrm>
            <a:off x="5889175" y="4654850"/>
            <a:ext cx="1099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00" y="2237550"/>
            <a:ext cx="4420724" cy="2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753000" y="3845150"/>
            <a:ext cx="2338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1981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4kB of video memory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80 x 25 characters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223" y="2164875"/>
            <a:ext cx="1934050" cy="14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</a:t>
            </a:r>
            <a:r>
              <a:rPr b="1" lang="en"/>
              <a:t>1985</a:t>
            </a:r>
            <a:r>
              <a:rPr lang="en"/>
              <a:t>, three Hong Kong immigrants in Canada formed </a:t>
            </a:r>
            <a:r>
              <a:rPr b="1" lang="en"/>
              <a:t>Array Technology Inc</a:t>
            </a:r>
            <a:r>
              <a:rPr lang="en"/>
              <a:t>, soon renamed as </a:t>
            </a:r>
            <a:r>
              <a:rPr b="1" lang="en"/>
              <a:t>ATI </a:t>
            </a:r>
            <a:r>
              <a:rPr lang="en"/>
              <a:t>Technologies. This company would lead the market for years with its Wonder line of graphics boards and chips.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0" y="3141025"/>
            <a:ext cx="2291525" cy="16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513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1991</a:t>
            </a:r>
            <a:r>
              <a:rPr lang="en"/>
              <a:t> </a:t>
            </a:r>
            <a:r>
              <a:rPr lang="en"/>
              <a:t>S3 Graphics introduced the </a:t>
            </a:r>
            <a:r>
              <a:rPr b="1" lang="en"/>
              <a:t>S3 86C911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Named after the Porsche 911.</a:t>
            </a:r>
            <a:endParaRPr sz="1400"/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card spawned a crowd of imitators: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1995, major players in the making of graphics cards had added </a:t>
            </a:r>
            <a:r>
              <a:rPr b="1" lang="en" sz="1400"/>
              <a:t>2D acceleration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Improved level of integration with the additional application programming interfaces (</a:t>
            </a:r>
            <a:r>
              <a:rPr b="1" lang="en" sz="1400"/>
              <a:t>APIs</a:t>
            </a:r>
            <a:r>
              <a:rPr lang="en" sz="1400"/>
              <a:t>).</a:t>
            </a:r>
            <a:endParaRPr sz="14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875" y="1880598"/>
            <a:ext cx="1657474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776" y="2495549"/>
            <a:ext cx="2039800" cy="1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851" y="3236275"/>
            <a:ext cx="1942475" cy="1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1737" y="3849100"/>
            <a:ext cx="1810325" cy="1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71900" y="1919075"/>
            <a:ext cx="42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in the early </a:t>
            </a:r>
            <a:r>
              <a:rPr b="1" lang="en"/>
              <a:t>1990s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new graphics hardware companies.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was one of them.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the end of </a:t>
            </a:r>
            <a:r>
              <a:rPr b="1" lang="en"/>
              <a:t>1997 </a:t>
            </a:r>
            <a:r>
              <a:rPr lang="en"/>
              <a:t>it had nearly 25 % of the graphics market.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950" y="2248438"/>
            <a:ext cx="2821850" cy="20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graphics cards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Revolution (</a:t>
            </a:r>
            <a:r>
              <a:rPr b="1" lang="en"/>
              <a:t>1995 - 2006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3D add-in cards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affordable PCs (before non-PC)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affordable hardware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3dfx Voodoo (</a:t>
            </a:r>
            <a:r>
              <a:rPr b="1" lang="en"/>
              <a:t>1996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3D (users needed a separated 2D card)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Anyways… it took 8</a:t>
            </a:r>
            <a:r>
              <a:rPr lang="en" sz="1400"/>
              <a:t>5 % of the market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3dfx Voodoo 2 (</a:t>
            </a:r>
            <a:r>
              <a:rPr b="1" lang="en"/>
              <a:t>1998</a:t>
            </a:r>
            <a:r>
              <a:rPr lang="en"/>
              <a:t>)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35" y="1842875"/>
            <a:ext cx="1596915" cy="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100" y="1842875"/>
            <a:ext cx="1771500" cy="89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475" y="2962448"/>
            <a:ext cx="3136325" cy="19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